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6" r:id="rId3"/>
    <p:sldId id="270" r:id="rId4"/>
    <p:sldId id="258" r:id="rId5"/>
    <p:sldId id="262" r:id="rId6"/>
    <p:sldId id="268" r:id="rId7"/>
    <p:sldId id="27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494"/>
    <a:srgbClr val="DA2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8DC2B-46BD-40BA-B305-A4C81726F7A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C2206-26F7-4D6D-982A-44CD2298C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62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6E9A9-C0F5-4283-8EB8-6064545F9370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06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C2206-26F7-4D6D-982A-44CD2298C1A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0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59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6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979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229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88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18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60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86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882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04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23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94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49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237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0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88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8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44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5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02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5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D8ED6-1A30-4B0B-8185-C1603362FECF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0E27-0C5F-45B8-8BCB-EECD69457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6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59E3B3-3CB4-4755-9EE3-D3A98EE25B43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09.11.2018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EC472DA-DC46-470A-9AF1-645F0B648BD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2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р\Desktop\Новая папка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" y="13831"/>
            <a:ext cx="9144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0"/>
            <a:ext cx="85689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solidFill>
                  <a:schemeClr val="accent2"/>
                </a:solidFill>
                <a:effectLst>
                  <a:reflection blurRad="12700" stA="50000" endPos="50000" dist="5000" dir="5400000" sy="-100000" rotWithShape="0"/>
                </a:effectLst>
              </a:rPr>
              <a:t>Внимание! Внимание! Внимание!</a:t>
            </a:r>
            <a:endParaRPr lang="ru-RU" sz="3600" b="1" cap="all" spc="0" dirty="0">
              <a:ln w="0"/>
              <a:solidFill>
                <a:schemeClr val="accent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836712"/>
            <a:ext cx="76520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12 по 16 ноября 2018 г.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НЕДЕЛЯ ПСИХОЛОГИИ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МПТИ(ф)СВФУ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5" y="2591038"/>
            <a:ext cx="82280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ln>
                  <a:prstDash val="solid"/>
                </a:ln>
                <a:solidFill>
                  <a:srgbClr val="8064A2">
                    <a:lumMod val="75000"/>
                  </a:srgbClr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ОБЪЯВЛЯЕТСЯ ФОТОКОНКУРС:</a:t>
            </a:r>
          </a:p>
          <a:p>
            <a:pPr lvl="0" algn="ctr"/>
            <a:r>
              <a:rPr lang="ru-RU" sz="3200" b="1" dirty="0">
                <a:ln>
                  <a:prstDash val="solid"/>
                </a:ln>
                <a:solidFill>
                  <a:srgbClr val="8064A2">
                    <a:lumMod val="75000"/>
                  </a:srgbClr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«МОЯ СТУД. ГРУППА – </a:t>
            </a:r>
          </a:p>
          <a:p>
            <a:pPr lvl="0" algn="ctr"/>
            <a:r>
              <a:rPr lang="ru-RU" sz="3200" b="1" dirty="0">
                <a:ln>
                  <a:prstDash val="solid"/>
                </a:ln>
                <a:solidFill>
                  <a:srgbClr val="8064A2">
                    <a:lumMod val="75000"/>
                  </a:srgbClr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САМАЯ ЛУЧШАЯ!!!»</a:t>
            </a:r>
          </a:p>
          <a:p>
            <a:pPr lvl="0" algn="ctr"/>
            <a:r>
              <a:rPr lang="ru-RU" sz="2400" dirty="0">
                <a:solidFill>
                  <a:srgbClr val="002060"/>
                </a:solidFill>
              </a:rPr>
              <a:t>с 07 по 15 ноября– сбор работ;</a:t>
            </a:r>
          </a:p>
          <a:p>
            <a:pPr lvl="0" algn="ctr"/>
            <a:r>
              <a:rPr lang="ru-RU" sz="2400" dirty="0">
                <a:solidFill>
                  <a:srgbClr val="002060"/>
                </a:solidFill>
              </a:rPr>
              <a:t>16 ноября – подведение итогов и награждение</a:t>
            </a:r>
          </a:p>
          <a:p>
            <a:pPr lvl="0" algn="ctr"/>
            <a:r>
              <a:rPr lang="ru-RU" sz="2400" b="1" u="sng" dirty="0">
                <a:solidFill>
                  <a:srgbClr val="7030A0"/>
                </a:solidFill>
              </a:rPr>
              <a:t>Работы высылаются на электронную почту tuyanash.21@mail.ru или на номер 89841214486</a:t>
            </a:r>
          </a:p>
          <a:p>
            <a:pPr lvl="0" algn="ctr"/>
            <a:r>
              <a:rPr lang="ru-RU" sz="2400" dirty="0">
                <a:solidFill>
                  <a:srgbClr val="002060"/>
                </a:solidFill>
              </a:rPr>
              <a:t> Ф</a:t>
            </a:r>
            <a:r>
              <a:rPr lang="ru-RU" sz="2400" dirty="0" smtClean="0">
                <a:solidFill>
                  <a:srgbClr val="002060"/>
                </a:solidFill>
              </a:rPr>
              <a:t>отография </a:t>
            </a:r>
            <a:r>
              <a:rPr lang="ru-RU" sz="2400" dirty="0">
                <a:solidFill>
                  <a:srgbClr val="002060"/>
                </a:solidFill>
              </a:rPr>
              <a:t>должна сопровождаться контактными данными автора и кратким описанием, </a:t>
            </a:r>
          </a:p>
          <a:p>
            <a:pPr lvl="0" algn="ctr"/>
            <a:r>
              <a:rPr lang="ru-RU" sz="2400" dirty="0">
                <a:solidFill>
                  <a:srgbClr val="002060"/>
                </a:solidFill>
              </a:rPr>
              <a:t>включающим дату создания.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р\Desktop\Новая папка\35f610cc23d7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26064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В рамках </a:t>
            </a:r>
            <a:r>
              <a:rPr lang="ru-RU" sz="4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«Н</a:t>
            </a:r>
            <a:r>
              <a:rPr lang="ru-RU" sz="4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едели психологии» </a:t>
            </a:r>
          </a:p>
          <a:p>
            <a:pPr algn="ctr"/>
            <a:r>
              <a:rPr lang="ru-RU" sz="40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п</a:t>
            </a:r>
            <a:r>
              <a:rPr lang="ru-RU" sz="40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ройдут следующие мероприятия:</a:t>
            </a:r>
            <a:endParaRPr lang="ru-RU" sz="40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772816"/>
            <a:ext cx="7344816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arenR"/>
            </a:pPr>
            <a:r>
              <a:rPr lang="ru-RU" sz="2800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  <a:cs typeface="Arabic Typesetting" pitchFamily="66" charset="-78"/>
              </a:rPr>
              <a:t>Музыкальные перемены</a:t>
            </a:r>
          </a:p>
          <a:p>
            <a:pPr marL="914400" indent="-914400">
              <a:buAutoNum type="arabicParenR"/>
            </a:pPr>
            <a:r>
              <a:rPr lang="ru-RU" sz="2800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  <a:cs typeface="Arabic Typesetting" pitchFamily="66" charset="-78"/>
              </a:rPr>
              <a:t>Дни </a:t>
            </a:r>
            <a:r>
              <a:rPr lang="ru-RU" sz="2800" dirty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  <a:cs typeface="Arabic Typesetting" pitchFamily="66" charset="-78"/>
              </a:rPr>
              <a:t>психологической </a:t>
            </a:r>
            <a:r>
              <a:rPr lang="ru-RU" sz="2800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  <a:cs typeface="Arabic Typesetting" pitchFamily="66" charset="-78"/>
              </a:rPr>
              <a:t>информации</a:t>
            </a:r>
          </a:p>
          <a:p>
            <a:pPr marL="914400" indent="-914400">
              <a:buAutoNum type="arabicParenR"/>
            </a:pPr>
            <a:r>
              <a:rPr lang="ru-RU" sz="2800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  <a:cs typeface="Arabic Typesetting" pitchFamily="66" charset="-78"/>
              </a:rPr>
              <a:t>Фотоконкурс «Моя студ. группа – самая лучшая!» </a:t>
            </a:r>
          </a:p>
          <a:p>
            <a:pPr marL="914400" indent="-914400">
              <a:buAutoNum type="arabicParenR"/>
            </a:pPr>
            <a:r>
              <a:rPr lang="ru-RU" sz="2800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  <a:cs typeface="Arabic Typesetting" pitchFamily="66" charset="-78"/>
              </a:rPr>
              <a:t>Игра «Знатоки психологии»</a:t>
            </a:r>
          </a:p>
          <a:p>
            <a:pPr marL="914400" indent="-914400">
              <a:buAutoNum type="arabicParenR"/>
            </a:pPr>
            <a:r>
              <a:rPr lang="ru-RU" sz="2800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  <a:cs typeface="Arabic Typesetting" pitchFamily="66" charset="-78"/>
              </a:rPr>
              <a:t>Психологические тренинги</a:t>
            </a:r>
          </a:p>
          <a:p>
            <a:pPr marL="914400" indent="-914400">
              <a:buAutoNum type="arabicParenR"/>
            </a:pPr>
            <a:r>
              <a:rPr lang="ru-RU" sz="2800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  <a:cs typeface="Arabic Typesetting" pitchFamily="66" charset="-78"/>
              </a:rPr>
              <a:t>Психологическая игра              «Умники и Умницы» </a:t>
            </a:r>
          </a:p>
          <a:p>
            <a:pPr marL="914400" indent="-914400">
              <a:buAutoNum type="arabicParenR"/>
            </a:pPr>
            <a:r>
              <a:rPr lang="ru-RU" sz="2800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  <a:cs typeface="Arabic Typesetting" pitchFamily="66" charset="-78"/>
              </a:rPr>
              <a:t>Дни открытых дверей в            Комнате психологической разгрузки</a:t>
            </a:r>
          </a:p>
          <a:p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abic Typesetting" pitchFamily="66" charset="-78"/>
            </a:endParaRPr>
          </a:p>
          <a:p>
            <a:pPr marL="914400" indent="-914400">
              <a:buAutoNum type="arabicParenR"/>
            </a:pP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abic Typesetting" pitchFamily="66" charset="-78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2736">
            <a:off x="6876256" y="3717032"/>
            <a:ext cx="2137420" cy="213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769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ар\Desktop\Новая папка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7" y="1472635"/>
            <a:ext cx="2291740" cy="524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47864" y="548679"/>
            <a:ext cx="52565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Психологические тренинги: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1988840"/>
            <a:ext cx="666023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>
              <a:buFontTx/>
              <a:buAutoNum type="arabicParenR"/>
            </a:pPr>
            <a:r>
              <a:rPr lang="ru-RU" sz="2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Тренинг «Путешествие в мир эмоций»</a:t>
            </a:r>
          </a:p>
          <a:p>
            <a:pPr marL="742950" indent="-742950" algn="ctr">
              <a:buAutoNum type="arabicParenR"/>
            </a:pP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Тренинг </a:t>
            </a: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«Конфликт и способы выхода из него»</a:t>
            </a:r>
          </a:p>
          <a:p>
            <a:pPr marL="742950" indent="-742950" algn="ctr">
              <a:buAutoNum type="arabicParenR"/>
            </a:pPr>
            <a:r>
              <a:rPr lang="ru-RU" sz="2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Тренинг «Пусть мы разные, ну что ж, только ты меня поймешь»</a:t>
            </a:r>
            <a:endParaRPr lang="ru-RU" sz="28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742950" indent="-742950" algn="ctr">
              <a:buAutoNum type="arabicParenR"/>
            </a:pP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Тренинг «Эффективные способы борьбы со стрессом»</a:t>
            </a:r>
          </a:p>
          <a:p>
            <a:pPr marL="742950" indent="-742950" algn="ctr">
              <a:buFontTx/>
              <a:buAutoNum type="arabicParenR"/>
            </a:pP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Тренинг «Навыки коммуникации»</a:t>
            </a:r>
            <a:endParaRPr lang="ru-RU" sz="28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28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036703">
            <a:off x="-22800" y="115461"/>
            <a:ext cx="437877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Вместе весело шагать…</a:t>
            </a:r>
            <a:endParaRPr lang="ru-RU" sz="3200" b="1" cap="none" spc="0" dirty="0">
              <a:ln w="1270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237312"/>
            <a:ext cx="630019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Участники  тренинга – студенты 1 курса</a:t>
            </a:r>
          </a:p>
        </p:txBody>
      </p:sp>
    </p:spTree>
    <p:extLst>
      <p:ext uri="{BB962C8B-B14F-4D97-AF65-F5344CB8AC3E}">
        <p14:creationId xmlns:p14="http://schemas.microsoft.com/office/powerpoint/2010/main" val="31937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р\Desktop\Новая папка\35f610cc23d7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ар\Desktop\Новая папка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3893941" cy="259124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260648"/>
            <a:ext cx="4176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12-16 ноября</a:t>
            </a:r>
            <a:endParaRPr lang="ru-RU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  <a:p>
            <a:pPr lvl="0" algn="ctr"/>
            <a:r>
              <a:rPr lang="ru-RU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2018 г.</a:t>
            </a:r>
            <a:endParaRPr lang="ru-RU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47160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 гармонии с собой…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484079">
            <a:off x="94536" y="3148426"/>
            <a:ext cx="913740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ДЕНЬ ОТКРЫТЫХ ДВЕРЕЙ </a:t>
            </a:r>
          </a:p>
          <a:p>
            <a:pPr algn="ctr"/>
            <a:r>
              <a:rPr lang="ru-RU" sz="3600" b="1" cap="none" spc="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КОМНАТЕ ПСИХОЛОГИЧЕСКОЙ РАЗГРУЗКИ</a:t>
            </a:r>
          </a:p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(507 ауд. УЛК)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3" descr="C:\Users\ар\Desktop\Новая папка\images (1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538" y="4315287"/>
            <a:ext cx="3076301" cy="230425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03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646225"/>
            <a:ext cx="86409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D0101">
                        <a:tint val="40000"/>
                        <a:satMod val="250000"/>
                      </a:srgbClr>
                    </a:gs>
                    <a:gs pos="9000">
                      <a:srgbClr val="AD0101">
                        <a:tint val="52000"/>
                        <a:satMod val="300000"/>
                      </a:srgbClr>
                    </a:gs>
                    <a:gs pos="50000">
                      <a:srgbClr val="AD0101">
                        <a:shade val="20000"/>
                        <a:satMod val="300000"/>
                      </a:srgbClr>
                    </a:gs>
                    <a:gs pos="79000">
                      <a:srgbClr val="AD0101">
                        <a:tint val="52000"/>
                        <a:satMod val="300000"/>
                      </a:srgbClr>
                    </a:gs>
                    <a:gs pos="100000">
                      <a:srgbClr val="AD0101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«МОЯ СТУД. ГРУППА – САМАЯ ЛУЧШАЯ!!!»</a:t>
            </a:r>
            <a:endParaRPr lang="ru-RU" sz="2800" b="1" dirty="0">
              <a:ln w="10541" cmpd="sng">
                <a:solidFill>
                  <a:srgbClr val="AD0101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AD0101">
                      <a:tint val="40000"/>
                      <a:satMod val="250000"/>
                    </a:srgbClr>
                  </a:gs>
                  <a:gs pos="9000">
                    <a:srgbClr val="AD0101">
                      <a:tint val="52000"/>
                      <a:satMod val="300000"/>
                    </a:srgbClr>
                  </a:gs>
                  <a:gs pos="50000">
                    <a:srgbClr val="AD0101">
                      <a:shade val="20000"/>
                      <a:satMod val="300000"/>
                    </a:srgbClr>
                  </a:gs>
                  <a:gs pos="79000">
                    <a:srgbClr val="AD0101">
                      <a:tint val="52000"/>
                      <a:satMod val="300000"/>
                    </a:srgbClr>
                  </a:gs>
                  <a:gs pos="100000">
                    <a:srgbClr val="AD0101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077072"/>
            <a:ext cx="748883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600" b="1" dirty="0" smtClean="0">
              <a:ln w="18000">
                <a:solidFill>
                  <a:srgbClr val="726056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9979070">
            <a:off x="-153675" y="597358"/>
            <a:ext cx="3149241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ВНИМАНИЕ!!!</a:t>
            </a:r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476673"/>
            <a:ext cx="4824536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D0101">
                        <a:tint val="40000"/>
                        <a:satMod val="250000"/>
                      </a:srgbClr>
                    </a:gs>
                    <a:gs pos="9000">
                      <a:srgbClr val="AD0101">
                        <a:tint val="52000"/>
                        <a:satMod val="300000"/>
                      </a:srgbClr>
                    </a:gs>
                    <a:gs pos="50000">
                      <a:srgbClr val="AD0101">
                        <a:shade val="20000"/>
                        <a:satMod val="300000"/>
                      </a:srgbClr>
                    </a:gs>
                    <a:gs pos="79000">
                      <a:srgbClr val="AD0101">
                        <a:tint val="52000"/>
                        <a:satMod val="300000"/>
                      </a:srgbClr>
                    </a:gs>
                    <a:gs pos="100000">
                      <a:srgbClr val="AD0101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ФОТОКОНКУРС</a:t>
            </a:r>
            <a:endParaRPr lang="ru-RU" sz="4000" b="1" dirty="0">
              <a:ln w="10541" cmpd="sng">
                <a:solidFill>
                  <a:srgbClr val="AD0101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AD0101">
                      <a:tint val="40000"/>
                      <a:satMod val="250000"/>
                    </a:srgbClr>
                  </a:gs>
                  <a:gs pos="9000">
                    <a:srgbClr val="AD0101">
                      <a:tint val="52000"/>
                      <a:satMod val="300000"/>
                    </a:srgbClr>
                  </a:gs>
                  <a:gs pos="50000">
                    <a:srgbClr val="AD0101">
                      <a:shade val="20000"/>
                      <a:satMod val="300000"/>
                    </a:srgbClr>
                  </a:gs>
                  <a:gs pos="79000">
                    <a:srgbClr val="AD0101">
                      <a:tint val="52000"/>
                      <a:satMod val="300000"/>
                    </a:srgbClr>
                  </a:gs>
                  <a:gs pos="100000">
                    <a:srgbClr val="AD0101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118456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Monotype Corsiva" panose="03010101010201010101" pitchFamily="66" charset="0"/>
              </a:rPr>
              <a:t>с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7 по 15 ноября 2018 г.</a:t>
            </a:r>
            <a:endParaRPr lang="ru-RU" sz="2400" b="1" i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169445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КОНКУРС ПРОВОДИТСЯ В 4 ЭТАПА: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с 07 </a:t>
            </a:r>
            <a:r>
              <a:rPr lang="ru-RU" sz="1400" dirty="0">
                <a:solidFill>
                  <a:srgbClr val="002060"/>
                </a:solidFill>
              </a:rPr>
              <a:t>по </a:t>
            </a:r>
            <a:r>
              <a:rPr lang="ru-RU" sz="1400" dirty="0" smtClean="0">
                <a:solidFill>
                  <a:srgbClr val="002060"/>
                </a:solidFill>
              </a:rPr>
              <a:t>15 </a:t>
            </a:r>
            <a:r>
              <a:rPr lang="ru-RU" sz="1400" dirty="0">
                <a:solidFill>
                  <a:srgbClr val="002060"/>
                </a:solidFill>
              </a:rPr>
              <a:t>ноября– сбор работ;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15 </a:t>
            </a:r>
            <a:r>
              <a:rPr lang="ru-RU" sz="1400" dirty="0">
                <a:solidFill>
                  <a:srgbClr val="002060"/>
                </a:solidFill>
              </a:rPr>
              <a:t>ноября – оценка работ членами жюри;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16 </a:t>
            </a:r>
            <a:r>
              <a:rPr lang="ru-RU" sz="1400" dirty="0">
                <a:solidFill>
                  <a:srgbClr val="002060"/>
                </a:solidFill>
              </a:rPr>
              <a:t>ноября – подведение итогов и награждение;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16-20 ноября – фотовыставка </a:t>
            </a:r>
            <a:r>
              <a:rPr lang="ru-RU" sz="1400" dirty="0">
                <a:solidFill>
                  <a:srgbClr val="002060"/>
                </a:solidFill>
              </a:rPr>
              <a:t>лучших работ.  </a:t>
            </a:r>
          </a:p>
          <a:p>
            <a:pPr algn="ctr"/>
            <a:endParaRPr lang="ru-RU" sz="1400" b="1" u="sng" dirty="0" smtClean="0">
              <a:solidFill>
                <a:srgbClr val="7030A0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7030A0"/>
                </a:solidFill>
              </a:rPr>
              <a:t>Работы </a:t>
            </a:r>
            <a:r>
              <a:rPr lang="ru-RU" sz="1400" b="1" u="sng" dirty="0">
                <a:solidFill>
                  <a:srgbClr val="7030A0"/>
                </a:solidFill>
              </a:rPr>
              <a:t>высылаются на электронную почту tuyanash.21@mail.ru или на номер 89841214486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 Работа </a:t>
            </a:r>
            <a:r>
              <a:rPr lang="ru-RU" sz="1400" dirty="0">
                <a:solidFill>
                  <a:srgbClr val="002060"/>
                </a:solidFill>
              </a:rPr>
              <a:t>должна сопровождаться контактными данными автора и кратким описанием, 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включающим </a:t>
            </a:r>
            <a:r>
              <a:rPr lang="ru-RU" sz="1400" dirty="0">
                <a:solidFill>
                  <a:srgbClr val="002060"/>
                </a:solidFill>
              </a:rPr>
              <a:t>дату создания.</a:t>
            </a:r>
          </a:p>
          <a:p>
            <a:pPr algn="ctr"/>
            <a:endParaRPr lang="ru-RU" sz="1400" dirty="0" smtClean="0">
              <a:solidFill>
                <a:srgbClr val="C00000"/>
              </a:solidFill>
            </a:endParaRP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Основные </a:t>
            </a:r>
            <a:r>
              <a:rPr lang="ru-RU" sz="1400" dirty="0">
                <a:solidFill>
                  <a:srgbClr val="C00000"/>
                </a:solidFill>
              </a:rPr>
              <a:t>условия: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1. В фотоконкурсе могут принять участие только </a:t>
            </a:r>
            <a:r>
              <a:rPr lang="ru-RU" sz="1400" b="1" u="sng" dirty="0">
                <a:solidFill>
                  <a:srgbClr val="002060"/>
                </a:solidFill>
              </a:rPr>
              <a:t>студенты </a:t>
            </a:r>
            <a:r>
              <a:rPr lang="ru-RU" sz="1400" dirty="0" smtClean="0">
                <a:solidFill>
                  <a:srgbClr val="002060"/>
                </a:solidFill>
              </a:rPr>
              <a:t>МПТИ(ф)СВФУ</a:t>
            </a:r>
            <a:r>
              <a:rPr lang="ru-RU" sz="1400" dirty="0">
                <a:solidFill>
                  <a:srgbClr val="002060"/>
                </a:solidFill>
              </a:rPr>
              <a:t>.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2. Каждая группа (или отдельный участник)  может прислать на конкурс </a:t>
            </a:r>
            <a:r>
              <a:rPr lang="ru-RU" sz="1400" b="1" u="sng" dirty="0" smtClean="0">
                <a:solidFill>
                  <a:srgbClr val="002060"/>
                </a:solidFill>
              </a:rPr>
              <a:t>любое количество фотографий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3. К фотографиям обязательно прилагается описание в виде </a:t>
            </a:r>
            <a:r>
              <a:rPr lang="ru-RU" sz="1400" b="1" u="sng" dirty="0">
                <a:solidFill>
                  <a:srgbClr val="002060"/>
                </a:solidFill>
              </a:rPr>
              <a:t>сопроводительного письма</a:t>
            </a:r>
            <a:r>
              <a:rPr lang="ru-RU" sz="1400" dirty="0">
                <a:solidFill>
                  <a:srgbClr val="002060"/>
                </a:solidFill>
              </a:rPr>
              <a:t>, в котором необходимо указать </a:t>
            </a:r>
            <a:r>
              <a:rPr lang="ru-RU" sz="1400" dirty="0" smtClean="0">
                <a:solidFill>
                  <a:srgbClr val="002060"/>
                </a:solidFill>
              </a:rPr>
              <a:t>номер </a:t>
            </a:r>
            <a:r>
              <a:rPr lang="ru-RU" sz="1400" dirty="0">
                <a:solidFill>
                  <a:srgbClr val="002060"/>
                </a:solidFill>
              </a:rPr>
              <a:t>группы, Ф.И.О. автора или </a:t>
            </a:r>
            <a:r>
              <a:rPr lang="ru-RU" sz="1400" dirty="0" smtClean="0">
                <a:solidFill>
                  <a:srgbClr val="002060"/>
                </a:solidFill>
              </a:rPr>
              <a:t>авторов, </a:t>
            </a:r>
            <a:r>
              <a:rPr lang="ru-RU" sz="1400" dirty="0">
                <a:solidFill>
                  <a:srgbClr val="002060"/>
                </a:solidFill>
              </a:rPr>
              <a:t>контактный </a:t>
            </a:r>
            <a:r>
              <a:rPr lang="ru-RU" sz="1400" dirty="0" smtClean="0">
                <a:solidFill>
                  <a:srgbClr val="002060"/>
                </a:solidFill>
              </a:rPr>
              <a:t>телефон и объяснить ПОЧЕМУ ИМЕННО ВАША ГРУППА САМАЯ ЛУЧШАЯ?</a:t>
            </a: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P.S. </a:t>
            </a:r>
            <a:r>
              <a:rPr lang="ru-RU" sz="1400" dirty="0" smtClean="0">
                <a:solidFill>
                  <a:srgbClr val="002060"/>
                </a:solidFill>
              </a:rPr>
              <a:t>Материалы конкурса могут быть выложены на сайт МПТИ(ф)СВФУ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630932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По всем интересующим вопросам обращаться то телефону: 89841214486 </a:t>
            </a:r>
            <a:endParaRPr lang="ru-RU" sz="1400" i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1400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Руководитель психологической службы - Шагдарова </a:t>
            </a:r>
            <a:r>
              <a:rPr lang="ru-RU" sz="1400" i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Туяна</a:t>
            </a:r>
            <a:r>
              <a:rPr lang="ru-RU" sz="1400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19653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68760"/>
            <a:ext cx="8496944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ЧТО?</a:t>
            </a:r>
            <a:r>
              <a:rPr lang="ru-RU" sz="28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D0101">
                        <a:tint val="40000"/>
                        <a:satMod val="250000"/>
                      </a:srgbClr>
                    </a:gs>
                    <a:gs pos="9000">
                      <a:srgbClr val="AD0101">
                        <a:tint val="52000"/>
                        <a:satMod val="300000"/>
                      </a:srgbClr>
                    </a:gs>
                    <a:gs pos="50000">
                      <a:srgbClr val="AD0101">
                        <a:shade val="20000"/>
                        <a:satMod val="300000"/>
                      </a:srgbClr>
                    </a:gs>
                    <a:gs pos="79000">
                      <a:srgbClr val="AD0101">
                        <a:tint val="52000"/>
                        <a:satMod val="300000"/>
                      </a:srgbClr>
                    </a:gs>
                    <a:gs pos="100000">
                      <a:srgbClr val="AD0101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– психологическая игра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D0101">
                        <a:tint val="40000"/>
                        <a:satMod val="250000"/>
                      </a:srgbClr>
                    </a:gs>
                    <a:gs pos="9000">
                      <a:srgbClr val="AD0101">
                        <a:tint val="52000"/>
                        <a:satMod val="300000"/>
                      </a:srgbClr>
                    </a:gs>
                    <a:gs pos="50000">
                      <a:srgbClr val="AD0101">
                        <a:shade val="20000"/>
                        <a:satMod val="300000"/>
                      </a:srgbClr>
                    </a:gs>
                    <a:gs pos="79000">
                      <a:srgbClr val="AD0101">
                        <a:tint val="52000"/>
                        <a:satMod val="300000"/>
                      </a:srgbClr>
                    </a:gs>
                    <a:gs pos="100000">
                      <a:srgbClr val="AD0101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«</a:t>
            </a:r>
            <a:r>
              <a:rPr lang="ru-RU" sz="28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УМНИКИ И УМНИЦЫ</a:t>
            </a:r>
            <a:r>
              <a:rPr lang="ru-RU" sz="28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D0101">
                        <a:tint val="40000"/>
                        <a:satMod val="250000"/>
                      </a:srgbClr>
                    </a:gs>
                    <a:gs pos="9000">
                      <a:srgbClr val="AD0101">
                        <a:tint val="52000"/>
                        <a:satMod val="300000"/>
                      </a:srgbClr>
                    </a:gs>
                    <a:gs pos="50000">
                      <a:srgbClr val="AD0101">
                        <a:shade val="20000"/>
                        <a:satMod val="300000"/>
                      </a:srgbClr>
                    </a:gs>
                    <a:gs pos="79000">
                      <a:srgbClr val="AD0101">
                        <a:tint val="52000"/>
                        <a:satMod val="300000"/>
                      </a:srgbClr>
                    </a:gs>
                    <a:gs pos="100000">
                      <a:srgbClr val="AD0101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»</a:t>
            </a:r>
          </a:p>
          <a:p>
            <a:pPr algn="ctr"/>
            <a:endParaRPr lang="ru-RU" sz="2800" b="1" dirty="0" smtClean="0">
              <a:ln w="10541" cmpd="sng">
                <a:solidFill>
                  <a:srgbClr val="AD0101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AD0101">
                      <a:tint val="40000"/>
                      <a:satMod val="250000"/>
                    </a:srgbClr>
                  </a:gs>
                  <a:gs pos="9000">
                    <a:srgbClr val="AD0101">
                      <a:tint val="52000"/>
                      <a:satMod val="300000"/>
                    </a:srgbClr>
                  </a:gs>
                  <a:gs pos="50000">
                    <a:srgbClr val="AD0101">
                      <a:shade val="20000"/>
                      <a:satMod val="300000"/>
                    </a:srgbClr>
                  </a:gs>
                  <a:gs pos="79000">
                    <a:srgbClr val="AD0101">
                      <a:tint val="52000"/>
                      <a:satMod val="300000"/>
                    </a:srgbClr>
                  </a:gs>
                  <a:gs pos="100000">
                    <a:srgbClr val="AD0101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ru-RU" sz="2800" b="1" u="sng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ГДЕ?</a:t>
            </a:r>
            <a:r>
              <a:rPr lang="ru-RU" sz="28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D0101">
                        <a:tint val="40000"/>
                        <a:satMod val="250000"/>
                      </a:srgbClr>
                    </a:gs>
                    <a:gs pos="9000">
                      <a:srgbClr val="AD0101">
                        <a:tint val="52000"/>
                        <a:satMod val="300000"/>
                      </a:srgbClr>
                    </a:gs>
                    <a:gs pos="50000">
                      <a:srgbClr val="AD0101">
                        <a:shade val="20000"/>
                        <a:satMod val="300000"/>
                      </a:srgbClr>
                    </a:gs>
                    <a:gs pos="79000">
                      <a:srgbClr val="AD0101">
                        <a:tint val="52000"/>
                        <a:satMod val="300000"/>
                      </a:srgbClr>
                    </a:gs>
                    <a:gs pos="100000">
                      <a:srgbClr val="AD0101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– в 204 ауд. УЛК</a:t>
            </a:r>
          </a:p>
          <a:p>
            <a:pPr algn="ctr"/>
            <a:endParaRPr lang="ru-RU" sz="2800" b="1" dirty="0" smtClean="0">
              <a:ln w="10541" cmpd="sng">
                <a:solidFill>
                  <a:srgbClr val="AD0101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AD0101">
                      <a:tint val="40000"/>
                      <a:satMod val="250000"/>
                    </a:srgbClr>
                  </a:gs>
                  <a:gs pos="9000">
                    <a:srgbClr val="AD0101">
                      <a:tint val="52000"/>
                      <a:satMod val="300000"/>
                    </a:srgbClr>
                  </a:gs>
                  <a:gs pos="50000">
                    <a:srgbClr val="AD0101">
                      <a:shade val="20000"/>
                      <a:satMod val="300000"/>
                    </a:srgbClr>
                  </a:gs>
                  <a:gs pos="79000">
                    <a:srgbClr val="AD0101">
                      <a:tint val="52000"/>
                      <a:satMod val="300000"/>
                    </a:srgbClr>
                  </a:gs>
                  <a:gs pos="100000">
                    <a:srgbClr val="AD0101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ru-RU" sz="2800" b="1" u="sng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КОГДА?</a:t>
            </a:r>
            <a:r>
              <a:rPr lang="ru-RU" sz="28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D0101">
                        <a:tint val="40000"/>
                        <a:satMod val="250000"/>
                      </a:srgbClr>
                    </a:gs>
                    <a:gs pos="9000">
                      <a:srgbClr val="AD0101">
                        <a:tint val="52000"/>
                        <a:satMod val="300000"/>
                      </a:srgbClr>
                    </a:gs>
                    <a:gs pos="50000">
                      <a:srgbClr val="AD0101">
                        <a:shade val="20000"/>
                        <a:satMod val="300000"/>
                      </a:srgbClr>
                    </a:gs>
                    <a:gs pos="79000">
                      <a:srgbClr val="AD0101">
                        <a:tint val="52000"/>
                        <a:satMod val="300000"/>
                      </a:srgbClr>
                    </a:gs>
                    <a:gs pos="100000">
                      <a:srgbClr val="AD0101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– 16 ноября 2018 г. в 12:00 ч.</a:t>
            </a:r>
          </a:p>
          <a:p>
            <a:pPr algn="ctr"/>
            <a:endParaRPr lang="ru-RU" sz="2800" b="1" dirty="0" smtClean="0">
              <a:ln w="10541" cmpd="sng">
                <a:solidFill>
                  <a:srgbClr val="AD0101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AD0101">
                      <a:tint val="40000"/>
                      <a:satMod val="250000"/>
                    </a:srgbClr>
                  </a:gs>
                  <a:gs pos="9000">
                    <a:srgbClr val="AD0101">
                      <a:tint val="52000"/>
                      <a:satMod val="300000"/>
                    </a:srgbClr>
                  </a:gs>
                  <a:gs pos="50000">
                    <a:srgbClr val="AD0101">
                      <a:shade val="20000"/>
                      <a:satMod val="300000"/>
                    </a:srgbClr>
                  </a:gs>
                  <a:gs pos="79000">
                    <a:srgbClr val="AD0101">
                      <a:tint val="52000"/>
                      <a:satMod val="300000"/>
                    </a:srgbClr>
                  </a:gs>
                  <a:gs pos="100000">
                    <a:srgbClr val="AD0101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ru-RU" sz="2400" b="1" u="sng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УЧАСТНИКИ</a:t>
            </a:r>
            <a:r>
              <a:rPr lang="ru-RU" sz="24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D0101">
                        <a:tint val="40000"/>
                        <a:satMod val="250000"/>
                      </a:srgbClr>
                    </a:gs>
                    <a:gs pos="9000">
                      <a:srgbClr val="AD0101">
                        <a:tint val="52000"/>
                        <a:satMod val="300000"/>
                      </a:srgbClr>
                    </a:gs>
                    <a:gs pos="50000">
                      <a:srgbClr val="AD0101">
                        <a:shade val="20000"/>
                        <a:satMod val="300000"/>
                      </a:srgbClr>
                    </a:gs>
                    <a:gs pos="79000">
                      <a:srgbClr val="AD0101">
                        <a:tint val="52000"/>
                        <a:satMod val="300000"/>
                      </a:srgbClr>
                    </a:gs>
                    <a:gs pos="100000">
                      <a:srgbClr val="AD0101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– студенты </a:t>
            </a:r>
            <a:r>
              <a:rPr lang="ru-RU" sz="2400" b="1" u="sng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D0101">
                        <a:tint val="40000"/>
                        <a:satMod val="250000"/>
                      </a:srgbClr>
                    </a:gs>
                    <a:gs pos="9000">
                      <a:srgbClr val="AD0101">
                        <a:tint val="52000"/>
                        <a:satMod val="300000"/>
                      </a:srgbClr>
                    </a:gs>
                    <a:gs pos="50000">
                      <a:srgbClr val="AD0101">
                        <a:shade val="20000"/>
                        <a:satMod val="300000"/>
                      </a:srgbClr>
                    </a:gs>
                    <a:gs pos="79000">
                      <a:srgbClr val="AD0101">
                        <a:tint val="52000"/>
                        <a:satMod val="300000"/>
                      </a:srgbClr>
                    </a:gs>
                    <a:gs pos="100000">
                      <a:srgbClr val="AD0101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 курса</a:t>
            </a:r>
          </a:p>
          <a:p>
            <a:pPr algn="ctr"/>
            <a:endParaRPr lang="ru-RU" sz="2400" b="1" dirty="0" smtClean="0">
              <a:ln w="10541" cmpd="sng">
                <a:solidFill>
                  <a:srgbClr val="AD0101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AD0101">
                      <a:tint val="40000"/>
                      <a:satMod val="250000"/>
                    </a:srgbClr>
                  </a:gs>
                  <a:gs pos="9000">
                    <a:srgbClr val="AD0101">
                      <a:tint val="52000"/>
                      <a:satMod val="300000"/>
                    </a:srgbClr>
                  </a:gs>
                  <a:gs pos="50000">
                    <a:srgbClr val="AD0101">
                      <a:shade val="20000"/>
                      <a:satMod val="300000"/>
                    </a:srgbClr>
                  </a:gs>
                  <a:gs pos="79000">
                    <a:srgbClr val="AD0101">
                      <a:tint val="52000"/>
                      <a:satMod val="300000"/>
                    </a:srgbClr>
                  </a:gs>
                  <a:gs pos="100000">
                    <a:srgbClr val="AD0101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ru-RU" sz="2400" b="1" u="sng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КОЛИЧЕТСВО</a:t>
            </a:r>
            <a:r>
              <a:rPr lang="ru-RU" sz="24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D0101">
                        <a:tint val="40000"/>
                        <a:satMod val="250000"/>
                      </a:srgbClr>
                    </a:gs>
                    <a:gs pos="9000">
                      <a:srgbClr val="AD0101">
                        <a:tint val="52000"/>
                        <a:satMod val="300000"/>
                      </a:srgbClr>
                    </a:gs>
                    <a:gs pos="50000">
                      <a:srgbClr val="AD0101">
                        <a:shade val="20000"/>
                        <a:satMod val="300000"/>
                      </a:srgbClr>
                    </a:gs>
                    <a:gs pos="79000">
                      <a:srgbClr val="AD0101">
                        <a:tint val="52000"/>
                        <a:satMod val="300000"/>
                      </a:srgbClr>
                    </a:gs>
                    <a:gs pos="100000">
                      <a:srgbClr val="AD0101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– 3 человека в команде</a:t>
            </a:r>
          </a:p>
          <a:p>
            <a:pPr algn="ctr"/>
            <a:endParaRPr lang="ru-RU" sz="2400" b="1" dirty="0" smtClean="0">
              <a:ln w="10541" cmpd="sng">
                <a:solidFill>
                  <a:srgbClr val="AD0101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AD0101">
                      <a:tint val="40000"/>
                      <a:satMod val="250000"/>
                    </a:srgbClr>
                  </a:gs>
                  <a:gs pos="9000">
                    <a:srgbClr val="AD0101">
                      <a:tint val="52000"/>
                      <a:satMod val="300000"/>
                    </a:srgbClr>
                  </a:gs>
                  <a:gs pos="50000">
                    <a:srgbClr val="AD0101">
                      <a:shade val="20000"/>
                      <a:satMod val="300000"/>
                    </a:srgbClr>
                  </a:gs>
                  <a:gs pos="79000">
                    <a:srgbClr val="AD0101">
                      <a:tint val="52000"/>
                      <a:satMod val="300000"/>
                    </a:srgbClr>
                  </a:gs>
                  <a:gs pos="100000">
                    <a:srgbClr val="AD0101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ru-RU" sz="2400" b="1" u="sng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ЗАЯВКИ</a:t>
            </a:r>
            <a:r>
              <a:rPr lang="ru-RU" sz="2400" b="1" dirty="0" smtClean="0">
                <a:ln w="10541" cmpd="sng">
                  <a:solidFill>
                    <a:srgbClr val="AD010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D0101">
                        <a:tint val="40000"/>
                        <a:satMod val="250000"/>
                      </a:srgbClr>
                    </a:gs>
                    <a:gs pos="9000">
                      <a:srgbClr val="AD0101">
                        <a:tint val="52000"/>
                        <a:satMod val="300000"/>
                      </a:srgbClr>
                    </a:gs>
                    <a:gs pos="50000">
                      <a:srgbClr val="AD0101">
                        <a:shade val="20000"/>
                        <a:satMod val="300000"/>
                      </a:srgbClr>
                    </a:gs>
                    <a:gs pos="79000">
                      <a:srgbClr val="AD0101">
                        <a:tint val="52000"/>
                        <a:satMod val="300000"/>
                      </a:srgbClr>
                    </a:gs>
                    <a:gs pos="100000">
                      <a:srgbClr val="AD0101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принимаются в 507 ауд. или по тел. 89841214486</a:t>
            </a:r>
            <a:endParaRPr lang="ru-RU" sz="2400" b="1" dirty="0">
              <a:ln w="10541" cmpd="sng">
                <a:solidFill>
                  <a:srgbClr val="AD0101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AD0101">
                      <a:tint val="40000"/>
                      <a:satMod val="250000"/>
                    </a:srgbClr>
                  </a:gs>
                  <a:gs pos="9000">
                    <a:srgbClr val="AD0101">
                      <a:tint val="52000"/>
                      <a:satMod val="300000"/>
                    </a:srgbClr>
                  </a:gs>
                  <a:gs pos="50000">
                    <a:srgbClr val="AD0101">
                      <a:shade val="20000"/>
                      <a:satMod val="300000"/>
                    </a:srgbClr>
                  </a:gs>
                  <a:gs pos="79000">
                    <a:srgbClr val="AD0101">
                      <a:tint val="52000"/>
                      <a:satMod val="300000"/>
                    </a:srgbClr>
                  </a:gs>
                  <a:gs pos="100000">
                    <a:srgbClr val="AD0101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20688"/>
            <a:ext cx="7416824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ОБЪЯВЛЕНИЕ</a:t>
            </a:r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</a:t>
            </a:r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30932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По всем интересующим вопросам обращаться то телефону: 89841214486 </a:t>
            </a:r>
            <a:endParaRPr lang="ru-RU" sz="1400" i="1" dirty="0">
              <a:solidFill>
                <a:schemeClr val="tx1">
                  <a:lumMod val="85000"/>
                  <a:lumOff val="1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 Руководитель психологической службы - Шагдарова </a:t>
            </a:r>
            <a:r>
              <a:rPr lang="ru-RU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Туяна</a:t>
            </a:r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95749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р\Desktop\Новая папка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8" y="0"/>
            <a:ext cx="9144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79912" y="332656"/>
            <a:ext cx="511256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21.11.2018 </a:t>
            </a:r>
            <a:endParaRPr lang="ru-RU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09:00 в 303 ауд.</a:t>
            </a:r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605563"/>
            <a:ext cx="69847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Круглый 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стол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тему: «Проблемы молодежи глазами студентов»</a:t>
            </a:r>
            <a:endParaRPr lang="ru-RU" sz="4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979070">
            <a:off x="-45074" y="840190"/>
            <a:ext cx="3567245" cy="658465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ОБЪЯВЛЕНИЕ:</a:t>
            </a:r>
            <a:endParaRPr lang="ru-RU" sz="36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733257"/>
            <a:ext cx="83529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Приглашаются все желающие</a:t>
            </a:r>
            <a:endParaRPr lang="ru-RU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471</Words>
  <Application>Microsoft Office PowerPoint</Application>
  <PresentationFormat>Экран (4:3)</PresentationFormat>
  <Paragraphs>78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Arabic Typesetting</vt:lpstr>
      <vt:lpstr>Arial</vt:lpstr>
      <vt:lpstr>Arial Black</vt:lpstr>
      <vt:lpstr>Calibri</vt:lpstr>
      <vt:lpstr>Comic Sans MS</vt:lpstr>
      <vt:lpstr>Impact</vt:lpstr>
      <vt:lpstr>Monotype Corsiva</vt:lpstr>
      <vt:lpstr>Times New Roman</vt:lpstr>
      <vt:lpstr>Тема Office</vt:lpstr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</dc:creator>
  <cp:lastModifiedBy>RePack by Diakov</cp:lastModifiedBy>
  <cp:revision>43</cp:revision>
  <dcterms:created xsi:type="dcterms:W3CDTF">2016-10-23T16:13:42Z</dcterms:created>
  <dcterms:modified xsi:type="dcterms:W3CDTF">2018-11-09T01:53:12Z</dcterms:modified>
</cp:coreProperties>
</file>